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old" panose="00000800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01286" y="1673009"/>
            <a:ext cx="5250343" cy="7347808"/>
          </a:xfrm>
          <a:custGeom>
            <a:avLst/>
            <a:gdLst/>
            <a:ahLst/>
            <a:cxnLst/>
            <a:rect l="l" t="t" r="r" b="b"/>
            <a:pathLst>
              <a:path w="5250343" h="7347808">
                <a:moveTo>
                  <a:pt x="0" y="0"/>
                </a:moveTo>
                <a:lnTo>
                  <a:pt x="5250342" y="0"/>
                </a:lnTo>
                <a:lnTo>
                  <a:pt x="5250342" y="7347808"/>
                </a:lnTo>
                <a:lnTo>
                  <a:pt x="0" y="734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374" y="1493885"/>
            <a:ext cx="10658024" cy="8003207"/>
          </a:xfrm>
          <a:custGeom>
            <a:avLst/>
            <a:gdLst/>
            <a:ahLst/>
            <a:cxnLst/>
            <a:rect l="l" t="t" r="r" b="b"/>
            <a:pathLst>
              <a:path w="10658024" h="8003207">
                <a:moveTo>
                  <a:pt x="0" y="0"/>
                </a:moveTo>
                <a:lnTo>
                  <a:pt x="10658024" y="0"/>
                </a:lnTo>
                <a:lnTo>
                  <a:pt x="10658024" y="8003207"/>
                </a:lnTo>
                <a:lnTo>
                  <a:pt x="0" y="8003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421162" y="2531756"/>
            <a:ext cx="4507742" cy="5630313"/>
            <a:chOff x="0" y="0"/>
            <a:chExt cx="718122" cy="8969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8122" cy="896958"/>
            </a:xfrm>
            <a:custGeom>
              <a:avLst/>
              <a:gdLst/>
              <a:ahLst/>
              <a:cxnLst/>
              <a:rect l="l" t="t" r="r" b="b"/>
              <a:pathLst>
                <a:path w="718122" h="896958">
                  <a:moveTo>
                    <a:pt x="0" y="0"/>
                  </a:moveTo>
                  <a:lnTo>
                    <a:pt x="718122" y="0"/>
                  </a:lnTo>
                  <a:lnTo>
                    <a:pt x="718122" y="896958"/>
                  </a:lnTo>
                  <a:lnTo>
                    <a:pt x="0" y="896958"/>
                  </a:lnTo>
                  <a:close/>
                </a:path>
              </a:pathLst>
            </a:custGeom>
            <a:blipFill>
              <a:blip r:embed="rId7"/>
              <a:stretch>
                <a:fillRect l="-43648" r="-4364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37460" y="3422997"/>
            <a:ext cx="8763826" cy="504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57"/>
              </a:lnSpc>
            </a:pPr>
            <a:r>
              <a:rPr lang="en-US" sz="3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MULTI-AS INTERNET ARCHITECTURE WITH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37460" y="3893036"/>
            <a:ext cx="9435540" cy="1641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46"/>
              </a:lnSpc>
            </a:pPr>
            <a:r>
              <a:rPr lang="en-US" sz="5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BGP, OSPF, VLANS, SERVICES AND SECURITY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7460" y="6317336"/>
            <a:ext cx="8634443" cy="15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8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Student: </a:t>
            </a:r>
            <a:r>
              <a:rPr lang="en-US" sz="186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Ișfan</a:t>
            </a:r>
            <a:r>
              <a:rPr lang="en-US" sz="18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Ștefan</a:t>
            </a:r>
          </a:p>
          <a:p>
            <a:pPr algn="l">
              <a:lnSpc>
                <a:spcPts val="2437"/>
              </a:lnSpc>
            </a:pPr>
            <a:r>
              <a:rPr lang="en-US" sz="186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Programme</a:t>
            </a:r>
            <a:r>
              <a:rPr lang="en-US" sz="18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of study: Physics applied in smart technologies and communications (Master - Second Year)</a:t>
            </a:r>
          </a:p>
          <a:p>
            <a:pPr>
              <a:lnSpc>
                <a:spcPts val="2437"/>
              </a:lnSpc>
            </a:pPr>
            <a:r>
              <a:rPr lang="en-US" sz="18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"Alexandru Ioan Cuza" University of </a:t>
            </a:r>
            <a:r>
              <a:rPr lang="en-US" sz="186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Iaşi</a:t>
            </a:r>
            <a:r>
              <a:rPr lang="en-US" sz="18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Faculty of Physics</a:t>
            </a:r>
          </a:p>
          <a:p>
            <a:pPr>
              <a:lnSpc>
                <a:spcPts val="2437"/>
              </a:lnSpc>
            </a:pPr>
            <a:r>
              <a:rPr lang="en-US" sz="18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Academic Year: 2025-2026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569940"/>
            <a:ext cx="8115300" cy="4027218"/>
          </a:xfrm>
          <a:custGeom>
            <a:avLst/>
            <a:gdLst/>
            <a:ahLst/>
            <a:cxnLst/>
            <a:rect l="l" t="t" r="r" b="b"/>
            <a:pathLst>
              <a:path w="8115300" h="4027218">
                <a:moveTo>
                  <a:pt x="0" y="0"/>
                </a:moveTo>
                <a:lnTo>
                  <a:pt x="8115300" y="0"/>
                </a:lnTo>
                <a:lnTo>
                  <a:pt x="8115300" y="4027218"/>
                </a:lnTo>
                <a:lnTo>
                  <a:pt x="0" y="4027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21854" y="6097899"/>
            <a:ext cx="6748531" cy="3250212"/>
          </a:xfrm>
          <a:custGeom>
            <a:avLst/>
            <a:gdLst/>
            <a:ahLst/>
            <a:cxnLst/>
            <a:rect l="l" t="t" r="r" b="b"/>
            <a:pathLst>
              <a:path w="6748531" h="3250212">
                <a:moveTo>
                  <a:pt x="0" y="0"/>
                </a:moveTo>
                <a:lnTo>
                  <a:pt x="6748531" y="0"/>
                </a:lnTo>
                <a:lnTo>
                  <a:pt x="6748531" y="3250211"/>
                </a:lnTo>
                <a:lnTo>
                  <a:pt x="0" y="325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929291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121854" y="2053330"/>
            <a:ext cx="6748531" cy="3530219"/>
          </a:xfrm>
          <a:custGeom>
            <a:avLst/>
            <a:gdLst/>
            <a:ahLst/>
            <a:cxnLst/>
            <a:rect l="l" t="t" r="r" b="b"/>
            <a:pathLst>
              <a:path w="6748531" h="3530219">
                <a:moveTo>
                  <a:pt x="0" y="0"/>
                </a:moveTo>
                <a:lnTo>
                  <a:pt x="6748531" y="0"/>
                </a:lnTo>
                <a:lnTo>
                  <a:pt x="6748531" y="3530219"/>
                </a:lnTo>
                <a:lnTo>
                  <a:pt x="0" y="3530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675639">
            <a:off x="9083927" y="3999142"/>
            <a:ext cx="1110335" cy="689173"/>
            <a:chOff x="0" y="0"/>
            <a:chExt cx="736600" cy="457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00" cy="457200"/>
            </a:xfrm>
            <a:custGeom>
              <a:avLst/>
              <a:gdLst/>
              <a:ahLst/>
              <a:cxnLst/>
              <a:rect l="l" t="t" r="r" b="b"/>
              <a:pathLst>
                <a:path w="736600" h="457200">
                  <a:moveTo>
                    <a:pt x="736600" y="228606"/>
                  </a:moveTo>
                  <a:lnTo>
                    <a:pt x="476634" y="457200"/>
                  </a:lnTo>
                  <a:lnTo>
                    <a:pt x="492392" y="332453"/>
                  </a:lnTo>
                  <a:lnTo>
                    <a:pt x="244208" y="332453"/>
                  </a:lnTo>
                  <a:lnTo>
                    <a:pt x="259966" y="457200"/>
                  </a:lnTo>
                  <a:lnTo>
                    <a:pt x="0" y="228606"/>
                  </a:lnTo>
                  <a:lnTo>
                    <a:pt x="259966" y="0"/>
                  </a:lnTo>
                  <a:lnTo>
                    <a:pt x="244196" y="124785"/>
                  </a:lnTo>
                  <a:lnTo>
                    <a:pt x="492404" y="124785"/>
                  </a:lnTo>
                  <a:lnTo>
                    <a:pt x="476634" y="0"/>
                  </a:lnTo>
                  <a:lnTo>
                    <a:pt x="736600" y="228606"/>
                  </a:lnTo>
                  <a:close/>
                </a:path>
              </a:pathLst>
            </a:custGeom>
            <a:solidFill>
              <a:srgbClr val="0000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14300" y="88900"/>
              <a:ext cx="508000" cy="241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SERVER</a:t>
            </a:r>
          </a:p>
        </p:txBody>
      </p:sp>
      <p:grpSp>
        <p:nvGrpSpPr>
          <p:cNvPr id="12" name="Group 12"/>
          <p:cNvGrpSpPr/>
          <p:nvPr/>
        </p:nvGrpSpPr>
        <p:grpSpPr>
          <a:xfrm rot="1373652">
            <a:off x="9090340" y="6286731"/>
            <a:ext cx="1110335" cy="689173"/>
            <a:chOff x="0" y="0"/>
            <a:chExt cx="736600" cy="457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6600" cy="457200"/>
            </a:xfrm>
            <a:custGeom>
              <a:avLst/>
              <a:gdLst/>
              <a:ahLst/>
              <a:cxnLst/>
              <a:rect l="l" t="t" r="r" b="b"/>
              <a:pathLst>
                <a:path w="736600" h="457200">
                  <a:moveTo>
                    <a:pt x="736600" y="228606"/>
                  </a:moveTo>
                  <a:lnTo>
                    <a:pt x="476634" y="457200"/>
                  </a:lnTo>
                  <a:lnTo>
                    <a:pt x="492392" y="332453"/>
                  </a:lnTo>
                  <a:lnTo>
                    <a:pt x="244208" y="332453"/>
                  </a:lnTo>
                  <a:lnTo>
                    <a:pt x="259966" y="457200"/>
                  </a:lnTo>
                  <a:lnTo>
                    <a:pt x="0" y="228606"/>
                  </a:lnTo>
                  <a:lnTo>
                    <a:pt x="259966" y="0"/>
                  </a:lnTo>
                  <a:lnTo>
                    <a:pt x="244196" y="124785"/>
                  </a:lnTo>
                  <a:lnTo>
                    <a:pt x="492404" y="124785"/>
                  </a:lnTo>
                  <a:lnTo>
                    <a:pt x="476634" y="0"/>
                  </a:lnTo>
                  <a:lnTo>
                    <a:pt x="736600" y="228606"/>
                  </a:lnTo>
                  <a:close/>
                </a:path>
              </a:pathLst>
            </a:custGeom>
            <a:solidFill>
              <a:srgbClr val="0000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88900"/>
              <a:ext cx="508000" cy="241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7" name="Freeform 3">
            <a:extLst>
              <a:ext uri="{FF2B5EF4-FFF2-40B4-BE49-F238E27FC236}">
                <a16:creationId xmlns:a16="http://schemas.microsoft.com/office/drawing/2014/main" id="{79B26E2A-46C2-65FD-9213-4C9D4740DC7A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56068CBB-1B6B-945F-BCDC-61A1848CDA16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95469" y="1871680"/>
            <a:ext cx="8463831" cy="5438011"/>
          </a:xfrm>
          <a:custGeom>
            <a:avLst/>
            <a:gdLst/>
            <a:ahLst/>
            <a:cxnLst/>
            <a:rect l="l" t="t" r="r" b="b"/>
            <a:pathLst>
              <a:path w="8463831" h="5438011">
                <a:moveTo>
                  <a:pt x="0" y="0"/>
                </a:moveTo>
                <a:lnTo>
                  <a:pt x="8463831" y="0"/>
                </a:lnTo>
                <a:lnTo>
                  <a:pt x="8463831" y="5438012"/>
                </a:lnTo>
                <a:lnTo>
                  <a:pt x="0" y="5438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1588" y="2526339"/>
            <a:ext cx="6433224" cy="6085482"/>
          </a:xfrm>
          <a:custGeom>
            <a:avLst/>
            <a:gdLst/>
            <a:ahLst/>
            <a:cxnLst/>
            <a:rect l="l" t="t" r="r" b="b"/>
            <a:pathLst>
              <a:path w="6433224" h="6085482">
                <a:moveTo>
                  <a:pt x="0" y="0"/>
                </a:moveTo>
                <a:lnTo>
                  <a:pt x="6433223" y="0"/>
                </a:lnTo>
                <a:lnTo>
                  <a:pt x="6433223" y="6085482"/>
                </a:lnTo>
                <a:lnTo>
                  <a:pt x="0" y="6085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95469" y="7564825"/>
            <a:ext cx="8463831" cy="2093993"/>
          </a:xfrm>
          <a:custGeom>
            <a:avLst/>
            <a:gdLst/>
            <a:ahLst/>
            <a:cxnLst/>
            <a:rect l="l" t="t" r="r" b="b"/>
            <a:pathLst>
              <a:path w="8463831" h="2093993">
                <a:moveTo>
                  <a:pt x="0" y="0"/>
                </a:moveTo>
                <a:lnTo>
                  <a:pt x="8463831" y="0"/>
                </a:lnTo>
                <a:lnTo>
                  <a:pt x="8463831" y="2093992"/>
                </a:lnTo>
                <a:lnTo>
                  <a:pt x="0" y="2093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DHCP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E47803A9-207F-3060-A9C2-1A3FE4846C05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9A231B9-8B41-2B20-3F7F-70C566817E17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ro-RO" dirty="0"/>
          </a:p>
        </p:txBody>
      </p:sp>
      <p:sp>
        <p:nvSpPr>
          <p:cNvPr id="4" name="Freeform 4"/>
          <p:cNvSpPr/>
          <p:nvPr/>
        </p:nvSpPr>
        <p:spPr>
          <a:xfrm>
            <a:off x="1028700" y="3699043"/>
            <a:ext cx="7102452" cy="3731035"/>
          </a:xfrm>
          <a:custGeom>
            <a:avLst/>
            <a:gdLst/>
            <a:ahLst/>
            <a:cxnLst/>
            <a:rect l="l" t="t" r="r" b="b"/>
            <a:pathLst>
              <a:path w="7102452" h="3731035">
                <a:moveTo>
                  <a:pt x="0" y="0"/>
                </a:moveTo>
                <a:lnTo>
                  <a:pt x="7102452" y="0"/>
                </a:lnTo>
                <a:lnTo>
                  <a:pt x="7102452" y="3731035"/>
                </a:lnTo>
                <a:lnTo>
                  <a:pt x="0" y="373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929291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068377" y="3699043"/>
            <a:ext cx="8190923" cy="3731035"/>
          </a:xfrm>
          <a:custGeom>
            <a:avLst/>
            <a:gdLst/>
            <a:ahLst/>
            <a:cxnLst/>
            <a:rect l="l" t="t" r="r" b="b"/>
            <a:pathLst>
              <a:path w="8190923" h="3731035">
                <a:moveTo>
                  <a:pt x="0" y="0"/>
                </a:moveTo>
                <a:lnTo>
                  <a:pt x="8190923" y="0"/>
                </a:lnTo>
                <a:lnTo>
                  <a:pt x="8190923" y="3731035"/>
                </a:lnTo>
                <a:lnTo>
                  <a:pt x="0" y="3731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929291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0" y="1939162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 (CONNECTIVITY)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649153"/>
            <a:ext cx="7102452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6"/>
              </a:lnSpc>
            </a:pPr>
            <a:r>
              <a:rPr lang="en-US" sz="328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Ping: 0% packet loss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7649153"/>
            <a:ext cx="8115300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6"/>
              </a:lnSpc>
            </a:pPr>
            <a:r>
              <a:rPr lang="en-US" sz="328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Traceroute: 5 hops through 3 ASs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8793847"/>
            <a:ext cx="18288000" cy="46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28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PC-Admin → VLAN 10 → </a:t>
            </a:r>
            <a:r>
              <a:rPr lang="en-US" sz="28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</a:t>
            </a:r>
            <a:r>
              <a:rPr lang="en-US" sz="28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-Core → </a:t>
            </a:r>
            <a:r>
              <a:rPr lang="en-US" sz="28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</a:t>
            </a:r>
            <a:r>
              <a:rPr lang="en-US" sz="28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-Border → ISP → </a:t>
            </a:r>
            <a:r>
              <a:rPr lang="en-US" sz="28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CompB</a:t>
            </a:r>
            <a:r>
              <a:rPr lang="en-US" sz="28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-Border → PC-CompB1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420094BF-9D96-7B0A-D159-FBE362B8008B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AB4487B-8D22-5FA3-8BBB-D6800223BFDB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" r="-185"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85.937" end="2936.198"/>
                </p14:media>
              </p:ext>
            </p:extLst>
          </p:nvPr>
        </p:nvPicPr>
        <p:blipFill>
          <a:blip r:embed="rId5"/>
          <a:srcRect l="16671" t="2061" b="13055"/>
          <a:stretch>
            <a:fillRect/>
          </a:stretch>
        </p:blipFill>
        <p:spPr>
          <a:xfrm>
            <a:off x="368063" y="2518181"/>
            <a:ext cx="10807355" cy="6192485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id="5" name="Freeform 5"/>
          <p:cNvSpPr/>
          <p:nvPr/>
        </p:nvSpPr>
        <p:spPr>
          <a:xfrm>
            <a:off x="11573708" y="2518181"/>
            <a:ext cx="6303606" cy="6192485"/>
          </a:xfrm>
          <a:custGeom>
            <a:avLst/>
            <a:gdLst/>
            <a:ahLst/>
            <a:cxnLst/>
            <a:rect l="l" t="t" r="r" b="b"/>
            <a:pathLst>
              <a:path w="6303606" h="6192485">
                <a:moveTo>
                  <a:pt x="0" y="0"/>
                </a:moveTo>
                <a:lnTo>
                  <a:pt x="6303606" y="0"/>
                </a:lnTo>
                <a:lnTo>
                  <a:pt x="6303606" y="6192485"/>
                </a:lnTo>
                <a:lnTo>
                  <a:pt x="0" y="6192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1181100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SIMULATION MODE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EDAB1126-1A6A-7A96-E456-63B4EE8CE9CA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CBDC5-B8D6-3AB3-EB59-71ED86C0165B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004773"/>
            <a:ext cx="9561056" cy="2766953"/>
          </a:xfrm>
          <a:custGeom>
            <a:avLst/>
            <a:gdLst/>
            <a:ahLst/>
            <a:cxnLst/>
            <a:rect l="l" t="t" r="r" b="b"/>
            <a:pathLst>
              <a:path w="9561056" h="2766953">
                <a:moveTo>
                  <a:pt x="0" y="0"/>
                </a:moveTo>
                <a:lnTo>
                  <a:pt x="9561056" y="0"/>
                </a:lnTo>
                <a:lnTo>
                  <a:pt x="9561056" y="2766953"/>
                </a:lnTo>
                <a:lnTo>
                  <a:pt x="0" y="2766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</a:t>
            </a:r>
            <a:r>
              <a:rPr lang="ro-RO" sz="687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</a:t>
            </a:r>
            <a:endParaRPr lang="en-US" sz="6873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74917" y="2976198"/>
            <a:ext cx="5284283" cy="6117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689" lvl="1" indent="-393844">
              <a:lnSpc>
                <a:spcPts val="4779"/>
              </a:lnSpc>
              <a:buFont typeface="Arial"/>
              <a:buChar char="•"/>
            </a:pPr>
            <a:r>
              <a:rPr lang="en-US" sz="364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VLAN Isolation (L</a:t>
            </a:r>
            <a:r>
              <a:rPr lang="ro-RO" sz="364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ayer</a:t>
            </a:r>
            <a:r>
              <a:rPr lang="en-US" sz="364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2): ​​Physical separation of broadcast domains</a:t>
            </a:r>
          </a:p>
          <a:p>
            <a:pPr marL="787689" lvl="1" indent="-393844">
              <a:lnSpc>
                <a:spcPts val="4779"/>
              </a:lnSpc>
              <a:buFont typeface="Arial"/>
              <a:buChar char="•"/>
            </a:pPr>
            <a:r>
              <a:rPr lang="en-US" sz="364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ACL Filtering (L</a:t>
            </a:r>
            <a:r>
              <a:rPr lang="ro-RO" sz="364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ayer</a:t>
            </a:r>
            <a:r>
              <a:rPr lang="en-US" sz="364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3): Granular IP-based control</a:t>
            </a:r>
          </a:p>
          <a:p>
            <a:pPr marL="787689" lvl="1" indent="-393844">
              <a:lnSpc>
                <a:spcPts val="4779"/>
              </a:lnSpc>
              <a:buFont typeface="Arial"/>
              <a:buChar char="•"/>
            </a:pPr>
            <a:r>
              <a:rPr lang="en-US" sz="364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Defense in Depth: Multiple layers of security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998AA7A1-5B3C-392D-C349-D21E7937C434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84F5098E-1C34-17B3-AD18-69953274E9D9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9F10FD7-25F6-5D89-46CF-D597AC307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295388"/>
              </p:ext>
            </p:extLst>
          </p:nvPr>
        </p:nvGraphicFramePr>
        <p:xfrm>
          <a:off x="1028700" y="6071657"/>
          <a:ext cx="9561057" cy="3021727"/>
        </p:xfrm>
        <a:graphic>
          <a:graphicData uri="http://schemas.openxmlformats.org/drawingml/2006/table">
            <a:tbl>
              <a:tblPr/>
              <a:tblGrid>
                <a:gridCol w="3187019">
                  <a:extLst>
                    <a:ext uri="{9D8B030D-6E8A-4147-A177-3AD203B41FA5}">
                      <a16:colId xmlns:a16="http://schemas.microsoft.com/office/drawing/2014/main" val="2322860866"/>
                    </a:ext>
                  </a:extLst>
                </a:gridCol>
                <a:gridCol w="3187019">
                  <a:extLst>
                    <a:ext uri="{9D8B030D-6E8A-4147-A177-3AD203B41FA5}">
                      <a16:colId xmlns:a16="http://schemas.microsoft.com/office/drawing/2014/main" val="4283616059"/>
                    </a:ext>
                  </a:extLst>
                </a:gridCol>
                <a:gridCol w="3187019">
                  <a:extLst>
                    <a:ext uri="{9D8B030D-6E8A-4147-A177-3AD203B41FA5}">
                      <a16:colId xmlns:a16="http://schemas.microsoft.com/office/drawing/2014/main" val="3830594492"/>
                    </a:ext>
                  </a:extLst>
                </a:gridCol>
              </a:tblGrid>
              <a:tr h="7169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o-RO" b="1" dirty="0">
                          <a:effectLst/>
                        </a:rPr>
                        <a:t>Strat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o-RO" b="1">
                          <a:effectLst/>
                        </a:rPr>
                        <a:t>Tehnology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o-RO" b="1" dirty="0">
                          <a:effectLst/>
                        </a:rPr>
                        <a:t>Protection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775265"/>
                  </a:ext>
                </a:extLst>
              </a:tr>
              <a:tr h="827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o-RO">
                          <a:effectLst/>
                        </a:rPr>
                        <a:t>Layer 2</a:t>
                      </a:r>
                    </a:p>
                  </a:txBody>
                  <a:tcPr anchor="ctr">
                    <a:lnL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ro-RO" b="0" i="0">
                          <a:solidFill>
                            <a:srgbClr val="000000"/>
                          </a:solidFill>
                          <a:effectLst/>
                        </a:rPr>
                        <a:t>VLAN</a:t>
                      </a:r>
                      <a:endParaRPr lang="ro-RO">
                        <a:effectLst/>
                      </a:endParaRP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o-RO">
                          <a:effectLst/>
                        </a:rPr>
                        <a:t>Department isolation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407033"/>
                  </a:ext>
                </a:extLst>
              </a:tr>
              <a:tr h="738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o-RO">
                          <a:effectLst/>
                        </a:rPr>
                        <a:t>Layer 3</a:t>
                      </a:r>
                    </a:p>
                  </a:txBody>
                  <a:tcPr anchor="ctr">
                    <a:lnL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o-RO">
                          <a:effectLst/>
                        </a:rPr>
                        <a:t>ACL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o-RO">
                          <a:effectLst/>
                        </a:rPr>
                        <a:t>Traffic filtering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628365"/>
                  </a:ext>
                </a:extLst>
              </a:tr>
              <a:tr h="738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o-RO">
                          <a:effectLst/>
                        </a:rPr>
                        <a:t>Layer 4</a:t>
                      </a:r>
                    </a:p>
                  </a:txBody>
                  <a:tcPr anchor="ctr">
                    <a:lnL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o-RO">
                          <a:effectLst/>
                        </a:rPr>
                        <a:t>(Future) Firewall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o-RO" dirty="0">
                          <a:effectLst/>
                        </a:rPr>
                        <a:t>Stateful inspection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1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36851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0872C3FC-B88C-3DB3-DD58-A09A7C3AA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607170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223095" y="1716766"/>
            <a:ext cx="7247242" cy="7247242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Freeform 6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3"/>
              <a:stretch>
                <a:fillRect l="-4175" r="-36858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512368" y="3039422"/>
            <a:ext cx="4208155" cy="4208155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Freeform 10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4"/>
              <a:stretch>
                <a:fillRect l="-66778" r="-6677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144000" y="943240"/>
            <a:ext cx="772892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4"/>
              </a:lnSpc>
            </a:pPr>
            <a:r>
              <a:rPr lang="ro-RO" sz="687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CONCLUSIONS</a:t>
            </a:r>
            <a:endParaRPr lang="en-US" sz="6873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4000" y="3010847"/>
            <a:ext cx="6934200" cy="315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056" lvl="1" indent="-257028">
              <a:lnSpc>
                <a:spcPts val="3119"/>
              </a:lnSpc>
              <a:buFont typeface="Arial"/>
              <a:buChar char="•"/>
            </a:pPr>
            <a:r>
              <a:rPr lang="en-US" sz="23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Multi-AS architecture with BGP for routing between autonomous systems</a:t>
            </a:r>
          </a:p>
          <a:p>
            <a:pPr marL="514056" lvl="1" indent="-257028">
              <a:lnSpc>
                <a:spcPts val="3119"/>
              </a:lnSpc>
              <a:buFont typeface="Arial"/>
              <a:buChar char="•"/>
            </a:pPr>
            <a:r>
              <a:rPr lang="en-US" sz="23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OSPF for fast and scalable internal routing</a:t>
            </a:r>
          </a:p>
          <a:p>
            <a:pPr marL="514056" lvl="1" indent="-257028">
              <a:lnSpc>
                <a:spcPts val="3119"/>
              </a:lnSpc>
              <a:buFont typeface="Arial"/>
              <a:buChar char="•"/>
            </a:pPr>
            <a:r>
              <a:rPr lang="en-US" sz="23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Network segmentation via VLANs and router-on-a-stick</a:t>
            </a:r>
          </a:p>
          <a:p>
            <a:pPr marL="514056" lvl="1" indent="-257028">
              <a:lnSpc>
                <a:spcPts val="3119"/>
              </a:lnSpc>
              <a:buFont typeface="Arial"/>
              <a:buChar char="•"/>
            </a:pPr>
            <a:r>
              <a:rPr lang="en-US" sz="23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Integrated services: DNS, HTTP, DHCP</a:t>
            </a:r>
          </a:p>
          <a:p>
            <a:pPr marL="514056" lvl="1" indent="-257028">
              <a:lnSpc>
                <a:spcPts val="3119"/>
              </a:lnSpc>
              <a:buFont typeface="Arial"/>
              <a:buChar char="•"/>
            </a:pPr>
            <a:r>
              <a:rPr lang="en-US" sz="23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 validated connectivity between all nodes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2266320"/>
            <a:ext cx="3657600" cy="517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06"/>
              </a:lnSpc>
            </a:pPr>
            <a:r>
              <a:rPr lang="en-US" sz="328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Achievements: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6736947"/>
            <a:ext cx="3864460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6"/>
              </a:lnSpc>
            </a:pPr>
            <a:r>
              <a:rPr lang="en-US" sz="328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Perspective</a:t>
            </a:r>
            <a:r>
              <a:rPr lang="ro-RO" sz="328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sz="328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7481592"/>
            <a:ext cx="7086600" cy="156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056" lvl="1" indent="-257028">
              <a:lnSpc>
                <a:spcPts val="3119"/>
              </a:lnSpc>
              <a:buFont typeface="Arial"/>
              <a:buChar char="•"/>
            </a:pPr>
            <a:r>
              <a:rPr lang="en-US" sz="23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extensions: firewall, BGP redundancy, IPv6</a:t>
            </a:r>
          </a:p>
          <a:p>
            <a:pPr marL="514056" lvl="1" indent="-257028">
              <a:lnSpc>
                <a:spcPts val="3119"/>
              </a:lnSpc>
              <a:buFont typeface="Arial"/>
              <a:buChar char="•"/>
            </a:pPr>
            <a:r>
              <a:rPr lang="en-US" sz="23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Solid foundation for real enterprise deployments</a:t>
            </a: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870DBEB8-52B3-5165-1654-C1A28363076D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D4559A92-71E1-4F14-8CF0-B7D97F7D5B63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5030" y="3286418"/>
            <a:ext cx="13277429" cy="4417763"/>
          </a:xfrm>
          <a:custGeom>
            <a:avLst/>
            <a:gdLst/>
            <a:ahLst/>
            <a:cxnLst/>
            <a:rect l="l" t="t" r="r" b="b"/>
            <a:pathLst>
              <a:path w="13277429" h="4417763">
                <a:moveTo>
                  <a:pt x="0" y="0"/>
                </a:moveTo>
                <a:lnTo>
                  <a:pt x="13277429" y="0"/>
                </a:lnTo>
                <a:lnTo>
                  <a:pt x="13277429" y="4417762"/>
                </a:lnTo>
                <a:lnTo>
                  <a:pt x="0" y="44177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04541" y="4697426"/>
            <a:ext cx="8678407" cy="123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1"/>
              </a:lnSpc>
            </a:pPr>
            <a:r>
              <a:rPr lang="en-US" sz="76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EE6420C2-69E4-6BDD-258F-9673B7B8C6F6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0DCB20-033C-5F56-8324-C9219158CBAB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376197" y="2123434"/>
            <a:ext cx="6131526" cy="7134866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37272" r="-37272"/>
              </a:stretch>
            </a:blipFill>
            <a:ln w="28575" cap="sq">
              <a:gradFill>
                <a:gsLst>
                  <a:gs pos="0">
                    <a:srgbClr val="FFF5E9">
                      <a:alpha val="100000"/>
                    </a:srgbClr>
                  </a:gs>
                  <a:gs pos="50000">
                    <a:srgbClr val="E7E8E4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807780" y="2971616"/>
            <a:ext cx="1611823" cy="1875576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AFF">
                    <a:alpha val="61000"/>
                  </a:srgbClr>
                </a:gs>
                <a:gs pos="100000">
                  <a:srgbClr val="1714AF">
                    <a:alpha val="61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47477" y="6636644"/>
            <a:ext cx="1611823" cy="1875576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AFF">
                    <a:alpha val="61000"/>
                  </a:srgbClr>
                </a:gs>
                <a:gs pos="100000">
                  <a:srgbClr val="1714AF">
                    <a:alpha val="61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78860" y="2151069"/>
            <a:ext cx="7728920" cy="103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6"/>
              </a:lnSpc>
            </a:pPr>
            <a:r>
              <a:rPr lang="en-US" sz="6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 DOES THIS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8860" y="3055167"/>
            <a:ext cx="8297337" cy="103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6"/>
              </a:lnSpc>
            </a:pPr>
            <a:r>
              <a:rPr lang="en-US" sz="6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NETWORK EXIST?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78860" y="4538981"/>
            <a:ext cx="6700220" cy="447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5597" lvl="1" indent="-362799">
              <a:lnSpc>
                <a:spcPts val="4402"/>
              </a:lnSpc>
              <a:buFont typeface="Arial"/>
              <a:buChar char="•"/>
            </a:pPr>
            <a:r>
              <a:rPr lang="en-US" sz="33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CIA Triad: Confidentiality, integrity, availability</a:t>
            </a:r>
          </a:p>
          <a:p>
            <a:pPr marL="725597" lvl="1" indent="-362799">
              <a:lnSpc>
                <a:spcPts val="4402"/>
              </a:lnSpc>
              <a:buFont typeface="Arial"/>
              <a:buChar char="•"/>
            </a:pPr>
            <a:r>
              <a:rPr lang="en-US" sz="33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Need to protect IT resources and services</a:t>
            </a:r>
          </a:p>
          <a:p>
            <a:pPr marL="725597" lvl="1" indent="-362799">
              <a:lnSpc>
                <a:spcPts val="4402"/>
              </a:lnSpc>
              <a:buFont typeface="Arial"/>
              <a:buChar char="•"/>
            </a:pPr>
            <a:r>
              <a:rPr lang="en-US" sz="33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Need for redundancy and advanced routing policies</a:t>
            </a:r>
          </a:p>
          <a:p>
            <a:pPr marL="725597" lvl="1" indent="-362799">
              <a:lnSpc>
                <a:spcPts val="4402"/>
              </a:lnSpc>
              <a:buFont typeface="Arial"/>
              <a:buChar char="•"/>
            </a:pPr>
            <a:r>
              <a:rPr lang="en-US" sz="33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CIA Visual: CIA diagram (triangle or simple table)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42A5D067-E4F9-E32F-EA9C-F9FC14BCDF8A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78860" y="4091509"/>
            <a:ext cx="6665271" cy="1083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4"/>
              </a:lnSpc>
            </a:pPr>
            <a:r>
              <a:rPr lang="en-US" sz="687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78860" y="4996119"/>
            <a:ext cx="772892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4"/>
              </a:lnSpc>
            </a:pPr>
            <a:r>
              <a:rPr lang="en-US" sz="687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TOPOLOGY</a:t>
            </a:r>
          </a:p>
        </p:txBody>
      </p:sp>
      <p:sp>
        <p:nvSpPr>
          <p:cNvPr id="7" name="Freeform 7"/>
          <p:cNvSpPr/>
          <p:nvPr/>
        </p:nvSpPr>
        <p:spPr>
          <a:xfrm>
            <a:off x="8906055" y="606362"/>
            <a:ext cx="6554970" cy="9074276"/>
          </a:xfrm>
          <a:custGeom>
            <a:avLst/>
            <a:gdLst/>
            <a:ahLst/>
            <a:cxnLst/>
            <a:rect l="l" t="t" r="r" b="b"/>
            <a:pathLst>
              <a:path w="6554970" h="9074276">
                <a:moveTo>
                  <a:pt x="0" y="0"/>
                </a:moveTo>
                <a:lnTo>
                  <a:pt x="6554971" y="0"/>
                </a:lnTo>
                <a:lnTo>
                  <a:pt x="6554971" y="9074276"/>
                </a:lnTo>
                <a:lnTo>
                  <a:pt x="0" y="9074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18" t="-1105" r="-1839" b="-1105"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EFEBD9D-E947-281B-D355-50AA7B1F933E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52519" y="2451388"/>
            <a:ext cx="7806781" cy="2486693"/>
          </a:xfrm>
          <a:custGeom>
            <a:avLst/>
            <a:gdLst/>
            <a:ahLst/>
            <a:cxnLst/>
            <a:rect l="l" t="t" r="r" b="b"/>
            <a:pathLst>
              <a:path w="7806781" h="2486693">
                <a:moveTo>
                  <a:pt x="0" y="0"/>
                </a:moveTo>
                <a:lnTo>
                  <a:pt x="7806781" y="0"/>
                </a:lnTo>
                <a:lnTo>
                  <a:pt x="7806781" y="2486693"/>
                </a:lnTo>
                <a:lnTo>
                  <a:pt x="0" y="2486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62157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IP ADDRESSING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52519" y="5105400"/>
            <a:ext cx="7806781" cy="468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418" lvl="1" indent="-380709">
              <a:lnSpc>
                <a:spcPts val="4619"/>
              </a:lnSpc>
              <a:buFont typeface="Arial"/>
              <a:buChar char="•"/>
            </a:pPr>
            <a:r>
              <a:rPr lang="en-US" sz="352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Networking for maximum efficiency</a:t>
            </a:r>
          </a:p>
          <a:p>
            <a:pPr marL="761418" lvl="1" indent="-380709">
              <a:lnSpc>
                <a:spcPts val="4619"/>
              </a:lnSpc>
              <a:buFont typeface="Arial"/>
              <a:buChar char="•"/>
            </a:pPr>
            <a:r>
              <a:rPr lang="en-US" sz="352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Clear separation of broadcast domains</a:t>
            </a:r>
          </a:p>
          <a:p>
            <a:pPr marL="761418" lvl="1" indent="-380709">
              <a:lnSpc>
                <a:spcPts val="4619"/>
              </a:lnSpc>
              <a:buFont typeface="Arial"/>
              <a:buChar char="•"/>
            </a:pPr>
            <a:r>
              <a:rPr lang="en-US" sz="352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Ground rules for private IP addresses</a:t>
            </a:r>
          </a:p>
          <a:p>
            <a:pPr marL="761418" lvl="1" indent="-380709">
              <a:lnSpc>
                <a:spcPts val="4619"/>
              </a:lnSpc>
              <a:buFont typeface="Arial"/>
              <a:buChar char="•"/>
            </a:pPr>
            <a:r>
              <a:rPr lang="en-US" sz="352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Unique gateways on each segment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C6E7C0-2EAB-DBFC-7F5C-DFDBC6AF1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2239"/>
              </p:ext>
            </p:extLst>
          </p:nvPr>
        </p:nvGraphicFramePr>
        <p:xfrm>
          <a:off x="1440860" y="2451388"/>
          <a:ext cx="7550740" cy="6746814"/>
        </p:xfrm>
        <a:graphic>
          <a:graphicData uri="http://schemas.openxmlformats.org/drawingml/2006/table">
            <a:tbl>
              <a:tblPr/>
              <a:tblGrid>
                <a:gridCol w="1887685">
                  <a:extLst>
                    <a:ext uri="{9D8B030D-6E8A-4147-A177-3AD203B41FA5}">
                      <a16:colId xmlns:a16="http://schemas.microsoft.com/office/drawing/2014/main" val="1292905496"/>
                    </a:ext>
                  </a:extLst>
                </a:gridCol>
                <a:gridCol w="1887685">
                  <a:extLst>
                    <a:ext uri="{9D8B030D-6E8A-4147-A177-3AD203B41FA5}">
                      <a16:colId xmlns:a16="http://schemas.microsoft.com/office/drawing/2014/main" val="3808681836"/>
                    </a:ext>
                  </a:extLst>
                </a:gridCol>
                <a:gridCol w="1887685">
                  <a:extLst>
                    <a:ext uri="{9D8B030D-6E8A-4147-A177-3AD203B41FA5}">
                      <a16:colId xmlns:a16="http://schemas.microsoft.com/office/drawing/2014/main" val="1559791673"/>
                    </a:ext>
                  </a:extLst>
                </a:gridCol>
                <a:gridCol w="1887685">
                  <a:extLst>
                    <a:ext uri="{9D8B030D-6E8A-4147-A177-3AD203B41FA5}">
                      <a16:colId xmlns:a16="http://schemas.microsoft.com/office/drawing/2014/main" val="2998102923"/>
                    </a:ext>
                  </a:extLst>
                </a:gridCol>
              </a:tblGrid>
              <a:tr h="7267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 dirty="0">
                          <a:effectLst/>
                        </a:rPr>
                        <a:t>Segment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</a:rPr>
                        <a:t>Network</a:t>
                      </a:r>
                      <a:endParaRPr lang="ro-RO" sz="1400" b="1" dirty="0">
                        <a:effectLst/>
                      </a:endParaRP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Gateway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effectLst/>
                        </a:rPr>
                        <a:t>Usage</a:t>
                      </a:r>
                      <a:endParaRPr lang="ro-RO" sz="1400" b="1" dirty="0">
                        <a:effectLst/>
                      </a:endParaRP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210575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ISP ↔ CompA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10.0.1.0/30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10.0.1.1 (ISP)</a:t>
                      </a:r>
                      <a:endParaRPr lang="ro-RO" sz="14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10.0.1.2 (Border)</a:t>
                      </a:r>
                      <a:endParaRPr lang="ro-RO" sz="1400">
                        <a:effectLst/>
                      </a:endParaRP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dirty="0">
                          <a:effectLst/>
                        </a:rPr>
                        <a:t>eBGP Link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831417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ISP ↔ CompB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10.0.2.0/30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10.0.2.1 (ISP)</a:t>
                      </a:r>
                      <a:endParaRPr lang="ro-RO" sz="14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10.0.2.2 (Border)</a:t>
                      </a:r>
                      <a:endParaRPr lang="ro-RO" sz="1400">
                        <a:effectLst/>
                      </a:endParaRP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dirty="0">
                          <a:effectLst/>
                        </a:rPr>
                        <a:t>eBGP Link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567631"/>
                  </a:ext>
                </a:extLst>
              </a:tr>
              <a:tr h="13484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CompA Border ↔ Core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192.168.100.0/30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192.168.100.1 (Border)</a:t>
                      </a:r>
                      <a:endParaRPr lang="ro-RO" sz="14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192.168.100.2 (Core)</a:t>
                      </a:r>
                      <a:endParaRPr lang="ro-RO" sz="1400">
                        <a:effectLst/>
                      </a:endParaRP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dirty="0">
                          <a:effectLst/>
                        </a:rPr>
                        <a:t>iBGP/OSPF Link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79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VLAN 10 (Admin)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192.168.10.0/24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192.168.10.1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dirty="0">
                          <a:effectLst/>
                        </a:rPr>
                        <a:t>Privileged users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97042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VLAN 20 (Servers)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192.168.20.0/24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192.168.20.1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DNS, Web, DHCP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19053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VLAN 30 (Users)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192.168.30.0/24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192.168.30.1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dirty="0">
                          <a:effectLst/>
                        </a:rPr>
                        <a:t>Regular users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310650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CompB LAN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172.16.1.0/24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172.16.1.1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dirty="0">
                          <a:effectLst/>
                        </a:rPr>
                        <a:t>Simple internal network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4613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B549E9A2-1826-4AF4-4BAF-9FBE6A20B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450" y="1590675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87BDE70-28B2-3805-F29C-353DB4D8EBFF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776CC0D1-42A9-589C-8155-5EF13D434001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894469"/>
            <a:ext cx="8115300" cy="3463848"/>
          </a:xfrm>
          <a:custGeom>
            <a:avLst/>
            <a:gdLst/>
            <a:ahLst/>
            <a:cxnLst/>
            <a:rect l="l" t="t" r="r" b="b"/>
            <a:pathLst>
              <a:path w="8115300" h="3463848">
                <a:moveTo>
                  <a:pt x="0" y="0"/>
                </a:moveTo>
                <a:lnTo>
                  <a:pt x="8115300" y="0"/>
                </a:lnTo>
                <a:lnTo>
                  <a:pt x="8115300" y="3463847"/>
                </a:lnTo>
                <a:lnTo>
                  <a:pt x="0" y="3463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682166"/>
            <a:ext cx="15872272" cy="2064468"/>
          </a:xfrm>
          <a:custGeom>
            <a:avLst/>
            <a:gdLst/>
            <a:ahLst/>
            <a:cxnLst/>
            <a:rect l="l" t="t" r="r" b="b"/>
            <a:pathLst>
              <a:path w="15872272" h="2064468">
                <a:moveTo>
                  <a:pt x="0" y="0"/>
                </a:moveTo>
                <a:lnTo>
                  <a:pt x="15872272" y="0"/>
                </a:lnTo>
                <a:lnTo>
                  <a:pt x="15872272" y="2064468"/>
                </a:lnTo>
                <a:lnTo>
                  <a:pt x="0" y="206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60115" y="2894469"/>
            <a:ext cx="7440858" cy="3463848"/>
          </a:xfrm>
          <a:custGeom>
            <a:avLst/>
            <a:gdLst/>
            <a:ahLst/>
            <a:cxnLst/>
            <a:rect l="l" t="t" r="r" b="b"/>
            <a:pathLst>
              <a:path w="7440858" h="3463848">
                <a:moveTo>
                  <a:pt x="0" y="0"/>
                </a:moveTo>
                <a:lnTo>
                  <a:pt x="7440857" y="0"/>
                </a:lnTo>
                <a:lnTo>
                  <a:pt x="7440857" y="3463847"/>
                </a:lnTo>
                <a:lnTo>
                  <a:pt x="0" y="3463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1518101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EBGP - INTERNET PROTOCOL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826003B6-F338-06BC-62F3-A4A3EFB0AA12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4D14B45-EAF5-6222-7130-5DC2AEA8A3C1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695326"/>
            <a:ext cx="16230600" cy="491581"/>
          </a:xfrm>
          <a:custGeom>
            <a:avLst/>
            <a:gdLst/>
            <a:ahLst/>
            <a:cxnLst/>
            <a:rect l="l" t="t" r="r" b="b"/>
            <a:pathLst>
              <a:path w="16230600" h="491581">
                <a:moveTo>
                  <a:pt x="0" y="0"/>
                </a:moveTo>
                <a:lnTo>
                  <a:pt x="16230600" y="0"/>
                </a:lnTo>
                <a:lnTo>
                  <a:pt x="16230600" y="491581"/>
                </a:lnTo>
                <a:lnTo>
                  <a:pt x="0" y="491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7442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090871"/>
            <a:ext cx="16230600" cy="901339"/>
          </a:xfrm>
          <a:custGeom>
            <a:avLst/>
            <a:gdLst/>
            <a:ahLst/>
            <a:cxnLst/>
            <a:rect l="l" t="t" r="r" b="b"/>
            <a:pathLst>
              <a:path w="16230600" h="901339">
                <a:moveTo>
                  <a:pt x="0" y="0"/>
                </a:moveTo>
                <a:lnTo>
                  <a:pt x="16230600" y="0"/>
                </a:lnTo>
                <a:lnTo>
                  <a:pt x="16230600" y="901339"/>
                </a:lnTo>
                <a:lnTo>
                  <a:pt x="0" y="901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420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239860"/>
            <a:ext cx="16230600" cy="5187375"/>
          </a:xfrm>
          <a:custGeom>
            <a:avLst/>
            <a:gdLst/>
            <a:ahLst/>
            <a:cxnLst/>
            <a:rect l="l" t="t" r="r" b="b"/>
            <a:pathLst>
              <a:path w="16230600" h="5187375">
                <a:moveTo>
                  <a:pt x="0" y="0"/>
                </a:moveTo>
                <a:lnTo>
                  <a:pt x="16230600" y="0"/>
                </a:lnTo>
                <a:lnTo>
                  <a:pt x="16230600" y="5187374"/>
                </a:lnTo>
                <a:lnTo>
                  <a:pt x="0" y="5187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22192" y="5320925"/>
            <a:ext cx="13694966" cy="47625"/>
          </a:xfrm>
          <a:custGeom>
            <a:avLst/>
            <a:gdLst/>
            <a:ahLst/>
            <a:cxnLst/>
            <a:rect l="l" t="t" r="r" b="b"/>
            <a:pathLst>
              <a:path w="13694966" h="47625">
                <a:moveTo>
                  <a:pt x="0" y="0"/>
                </a:moveTo>
                <a:lnTo>
                  <a:pt x="13694966" y="0"/>
                </a:lnTo>
                <a:lnTo>
                  <a:pt x="13694966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9216" b="-706810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OSPF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631625"/>
            <a:ext cx="7799035" cy="108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9833" lvl="1" indent="-354916">
              <a:lnSpc>
                <a:spcPts val="4306"/>
              </a:lnSpc>
              <a:buFont typeface="Arial"/>
              <a:buChar char="•"/>
            </a:pP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State: FULL → full synchronization</a:t>
            </a:r>
          </a:p>
          <a:p>
            <a:pPr marL="709833" lvl="1" indent="-354916">
              <a:lnSpc>
                <a:spcPts val="4306"/>
              </a:lnSpc>
              <a:buFont typeface="Arial"/>
              <a:buChar char="•"/>
            </a:pP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Routes to ISP are in OSPF</a:t>
            </a:r>
          </a:p>
        </p:txBody>
      </p:sp>
      <p:sp>
        <p:nvSpPr>
          <p:cNvPr id="11" name="Freeform 11"/>
          <p:cNvSpPr/>
          <p:nvPr/>
        </p:nvSpPr>
        <p:spPr>
          <a:xfrm>
            <a:off x="2722192" y="7037114"/>
            <a:ext cx="13694966" cy="47625"/>
          </a:xfrm>
          <a:custGeom>
            <a:avLst/>
            <a:gdLst/>
            <a:ahLst/>
            <a:cxnLst/>
            <a:rect l="l" t="t" r="r" b="b"/>
            <a:pathLst>
              <a:path w="13694966" h="47625">
                <a:moveTo>
                  <a:pt x="0" y="0"/>
                </a:moveTo>
                <a:lnTo>
                  <a:pt x="13694966" y="0"/>
                </a:lnTo>
                <a:lnTo>
                  <a:pt x="13694966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9216" b="-706810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354843" y="8638929"/>
            <a:ext cx="7904457" cy="106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312" lvl="1" indent="-355156">
              <a:lnSpc>
                <a:spcPts val="4309"/>
              </a:lnSpc>
              <a:buFont typeface="Arial"/>
              <a:buChar char="•"/>
            </a:pPr>
            <a:r>
              <a:rPr lang="en-US" sz="329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Metrics show logical topology</a:t>
            </a:r>
            <a:endParaRPr lang="ro-RO" sz="329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10312" lvl="1" indent="-355156">
              <a:lnSpc>
                <a:spcPts val="4309"/>
              </a:lnSpc>
              <a:buFont typeface="Arial"/>
              <a:buChar char="•"/>
            </a:pPr>
            <a:r>
              <a:rPr lang="en-US" sz="329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basis for future redundancy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44741890-0065-06AF-D233-0AE6155CA662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BEE5B31-7DD2-0935-8470-37F7B45215E6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0605" y="5854931"/>
            <a:ext cx="8441951" cy="3403369"/>
          </a:xfrm>
          <a:custGeom>
            <a:avLst/>
            <a:gdLst/>
            <a:ahLst/>
            <a:cxnLst/>
            <a:rect l="l" t="t" r="r" b="b"/>
            <a:pathLst>
              <a:path w="8441951" h="3403369">
                <a:moveTo>
                  <a:pt x="0" y="0"/>
                </a:moveTo>
                <a:lnTo>
                  <a:pt x="8441951" y="0"/>
                </a:lnTo>
                <a:lnTo>
                  <a:pt x="8441951" y="3403369"/>
                </a:lnTo>
                <a:lnTo>
                  <a:pt x="0" y="340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0605" y="2100397"/>
            <a:ext cx="8441951" cy="2964826"/>
          </a:xfrm>
          <a:custGeom>
            <a:avLst/>
            <a:gdLst/>
            <a:ahLst/>
            <a:cxnLst/>
            <a:rect l="l" t="t" r="r" b="b"/>
            <a:pathLst>
              <a:path w="8441951" h="2964826">
                <a:moveTo>
                  <a:pt x="0" y="0"/>
                </a:moveTo>
                <a:lnTo>
                  <a:pt x="8441951" y="0"/>
                </a:lnTo>
                <a:lnTo>
                  <a:pt x="8441951" y="2964826"/>
                </a:lnTo>
                <a:lnTo>
                  <a:pt x="0" y="2964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0605" y="5319836"/>
            <a:ext cx="7788649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6"/>
              </a:lnSpc>
            </a:pPr>
            <a:r>
              <a:rPr lang="en-US" sz="328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Switch Configuration (CompA-SW1)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0605" y="1565302"/>
            <a:ext cx="5315010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6"/>
              </a:lnSpc>
            </a:pPr>
            <a:r>
              <a:rPr lang="en-US" sz="328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Connection to Router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77478" y="2071822"/>
            <a:ext cx="6175068" cy="734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404" lvl="1" indent="-392702">
              <a:lnSpc>
                <a:spcPts val="4765"/>
              </a:lnSpc>
              <a:buFont typeface="Arial"/>
              <a:buChar char="•"/>
            </a:pPr>
            <a:r>
              <a:rPr lang="en-US" sz="36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Broadcast isolation security</a:t>
            </a:r>
          </a:p>
          <a:p>
            <a:pPr marL="785404" lvl="1" indent="-392702">
              <a:lnSpc>
                <a:spcPts val="4765"/>
              </a:lnSpc>
              <a:buFont typeface="Arial"/>
              <a:buChar char="•"/>
            </a:pPr>
            <a:r>
              <a:rPr lang="en-US" sz="36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Different access policies per VLAN</a:t>
            </a:r>
          </a:p>
          <a:p>
            <a:pPr marL="785404" lvl="1" indent="-392702">
              <a:lnSpc>
                <a:spcPts val="4765"/>
              </a:lnSpc>
              <a:buFont typeface="Arial"/>
              <a:buChar char="•"/>
            </a:pPr>
            <a:r>
              <a:rPr lang="en-US" sz="36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Flexibility in reorganization</a:t>
            </a:r>
          </a:p>
          <a:p>
            <a:pPr marL="785404" lvl="1" indent="-392702">
              <a:lnSpc>
                <a:spcPts val="4765"/>
              </a:lnSpc>
              <a:buFont typeface="Arial"/>
              <a:buChar char="•"/>
            </a:pPr>
            <a:r>
              <a:rPr lang="en-US" sz="36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Broadcast domain reduction</a:t>
            </a:r>
          </a:p>
          <a:p>
            <a:pPr marL="785404" lvl="1" indent="-392702">
              <a:lnSpc>
                <a:spcPts val="4765"/>
              </a:lnSpc>
              <a:buFont typeface="Arial"/>
              <a:buChar char="•"/>
            </a:pPr>
            <a:r>
              <a:rPr lang="en-US" sz="36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Isolation security</a:t>
            </a:r>
          </a:p>
          <a:p>
            <a:pPr marL="785404" lvl="1" indent="-392702">
              <a:lnSpc>
                <a:spcPts val="4765"/>
              </a:lnSpc>
              <a:buFont typeface="Arial"/>
              <a:buChar char="•"/>
            </a:pPr>
            <a:r>
              <a:rPr lang="en-US" sz="36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Flexible management</a:t>
            </a:r>
          </a:p>
          <a:p>
            <a:pPr marL="785404" lvl="1" indent="-392702">
              <a:lnSpc>
                <a:spcPts val="4765"/>
              </a:lnSpc>
              <a:buFont typeface="Arial"/>
              <a:buChar char="•"/>
            </a:pPr>
            <a:r>
              <a:rPr lang="en-US" sz="36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Granular access policies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670AB530-4C4F-A778-2FDE-B32A385D4F65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F6A66510-52FC-EEF8-742B-9C11DA39CE49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518317"/>
            <a:ext cx="8423981" cy="5886213"/>
          </a:xfrm>
          <a:custGeom>
            <a:avLst/>
            <a:gdLst/>
            <a:ahLst/>
            <a:cxnLst/>
            <a:rect l="l" t="t" r="r" b="b"/>
            <a:pathLst>
              <a:path w="8423981" h="5886213">
                <a:moveTo>
                  <a:pt x="0" y="0"/>
                </a:moveTo>
                <a:lnTo>
                  <a:pt x="8423981" y="0"/>
                </a:lnTo>
                <a:lnTo>
                  <a:pt x="8423981" y="5886213"/>
                </a:lnTo>
                <a:lnTo>
                  <a:pt x="0" y="5886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28700" y="8542609"/>
            <a:ext cx="8423981" cy="1121329"/>
          </a:xfrm>
          <a:custGeom>
            <a:avLst/>
            <a:gdLst/>
            <a:ahLst/>
            <a:cxnLst/>
            <a:rect l="l" t="t" r="r" b="b"/>
            <a:pathLst>
              <a:path w="8423981" h="1121329">
                <a:moveTo>
                  <a:pt x="0" y="0"/>
                </a:moveTo>
                <a:lnTo>
                  <a:pt x="8423981" y="0"/>
                </a:lnTo>
                <a:lnTo>
                  <a:pt x="8423981" y="1121328"/>
                </a:lnTo>
                <a:lnTo>
                  <a:pt x="0" y="1121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1289013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ROUTER-ON-A-STICK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2195" y="3355714"/>
            <a:ext cx="7667105" cy="4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404" lvl="1" indent="-392702">
              <a:lnSpc>
                <a:spcPts val="4765"/>
              </a:lnSpc>
              <a:buFont typeface="Arial"/>
              <a:buChar char="•"/>
            </a:pPr>
            <a:r>
              <a:rPr lang="en-US" sz="36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physical port → 3 logical interfaces</a:t>
            </a:r>
          </a:p>
          <a:p>
            <a:pPr marL="785404" lvl="1" indent="-392702">
              <a:lnSpc>
                <a:spcPts val="4765"/>
              </a:lnSpc>
              <a:buFont typeface="Arial"/>
              <a:buChar char="•"/>
            </a:pPr>
            <a:r>
              <a:rPr lang="en-US" sz="36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Each VLAN has its own gateway</a:t>
            </a:r>
          </a:p>
          <a:p>
            <a:pPr marL="785404" lvl="1" indent="-392702">
              <a:lnSpc>
                <a:spcPts val="4765"/>
              </a:lnSpc>
              <a:buFont typeface="Arial"/>
              <a:buChar char="•"/>
            </a:pPr>
            <a:r>
              <a:rPr lang="en-US" sz="36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DHCP for relay between VLANs</a:t>
            </a:r>
          </a:p>
          <a:p>
            <a:pPr marL="785404" lvl="1" indent="-392702">
              <a:lnSpc>
                <a:spcPts val="4765"/>
              </a:lnSpc>
              <a:buFont typeface="Arial"/>
              <a:buChar char="•"/>
            </a:pPr>
            <a:r>
              <a:rPr lang="en-US" sz="36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 interfaces are UP/UP (functional)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EDEA08DE-31C1-34DF-EA75-0D4F63215C69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D9350CD3-1865-6945-5344-32C47C011A1E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392128"/>
            <a:ext cx="9760452" cy="4453206"/>
          </a:xfrm>
          <a:custGeom>
            <a:avLst/>
            <a:gdLst/>
            <a:ahLst/>
            <a:cxnLst/>
            <a:rect l="l" t="t" r="r" b="b"/>
            <a:pathLst>
              <a:path w="9760452" h="4453206">
                <a:moveTo>
                  <a:pt x="0" y="0"/>
                </a:moveTo>
                <a:lnTo>
                  <a:pt x="9760452" y="0"/>
                </a:lnTo>
                <a:lnTo>
                  <a:pt x="9760452" y="4453206"/>
                </a:lnTo>
                <a:lnTo>
                  <a:pt x="0" y="445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66675" cap="sq">
            <a:solidFill>
              <a:srgbClr val="929291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1273053" y="1542926"/>
            <a:ext cx="5986247" cy="3937109"/>
          </a:xfrm>
          <a:custGeom>
            <a:avLst/>
            <a:gdLst/>
            <a:ahLst/>
            <a:cxnLst/>
            <a:rect l="l" t="t" r="r" b="b"/>
            <a:pathLst>
              <a:path w="5986247" h="3937109">
                <a:moveTo>
                  <a:pt x="0" y="0"/>
                </a:moveTo>
                <a:lnTo>
                  <a:pt x="5986247" y="0"/>
                </a:lnTo>
                <a:lnTo>
                  <a:pt x="5986247" y="3937109"/>
                </a:lnTo>
                <a:lnTo>
                  <a:pt x="0" y="3937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0" cap="sq">
            <a:solidFill>
              <a:srgbClr val="929291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273053" y="6403793"/>
            <a:ext cx="5986247" cy="2883082"/>
          </a:xfrm>
          <a:custGeom>
            <a:avLst/>
            <a:gdLst/>
            <a:ahLst/>
            <a:cxnLst/>
            <a:rect l="l" t="t" r="r" b="b"/>
            <a:pathLst>
              <a:path w="5986247" h="2883082">
                <a:moveTo>
                  <a:pt x="0" y="0"/>
                </a:moveTo>
                <a:lnTo>
                  <a:pt x="5986247" y="0"/>
                </a:lnTo>
                <a:lnTo>
                  <a:pt x="5986247" y="2883082"/>
                </a:lnTo>
                <a:lnTo>
                  <a:pt x="0" y="288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sq">
            <a:solidFill>
              <a:srgbClr val="929291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630300"/>
            <a:ext cx="3443636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6"/>
              </a:lnSpc>
            </a:pPr>
            <a:r>
              <a:rPr lang="en-US" sz="328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Configuration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3053" y="981340"/>
            <a:ext cx="3443636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6"/>
              </a:lnSpc>
            </a:pPr>
            <a:r>
              <a:rPr lang="en-US" sz="328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Testing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73053" y="5655316"/>
            <a:ext cx="5986247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6"/>
              </a:lnSpc>
            </a:pPr>
            <a:r>
              <a:rPr lang="en-US" sz="328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Real application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4876A472-8519-BF21-458D-10137FF4973E}"/>
              </a:ext>
            </a:extLst>
          </p:cNvPr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4B22CCE-7420-9827-FAD6-074ED509967A}"/>
              </a:ext>
            </a:extLst>
          </p:cNvPr>
          <p:cNvSpPr txBox="1"/>
          <p:nvPr/>
        </p:nvSpPr>
        <p:spPr>
          <a:xfrm>
            <a:off x="2887792" y="745210"/>
            <a:ext cx="1760408" cy="54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476</Words>
  <Application>Microsoft Office PowerPoint</Application>
  <PresentationFormat>Custom</PresentationFormat>
  <Paragraphs>145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Montserrat</vt:lpstr>
      <vt:lpstr>Calibri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Sci Fi Computer Technology Presentation</dc:title>
  <dc:creator>ACER</dc:creator>
  <cp:lastModifiedBy>Stefan Isfan</cp:lastModifiedBy>
  <cp:revision>7</cp:revision>
  <dcterms:created xsi:type="dcterms:W3CDTF">2006-08-16T00:00:00Z</dcterms:created>
  <dcterms:modified xsi:type="dcterms:W3CDTF">2026-02-06T13:52:48Z</dcterms:modified>
  <dc:identifier>DAG9uSEIHqA</dc:identifier>
</cp:coreProperties>
</file>